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notesMasterIdLst>
    <p:notesMasterId r:id="rId8"/>
  </p:notesMasterIdLst>
  <p:sldIdLst>
    <p:sldId id="2147470652" r:id="rId5"/>
    <p:sldId id="257" r:id="rId6"/>
    <p:sldId id="21474706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9900"/>
    <a:srgbClr val="110BFD"/>
    <a:srgbClr val="14F4F4"/>
    <a:srgbClr val="6600FF"/>
    <a:srgbClr val="00FA71"/>
    <a:srgbClr val="E60ABC"/>
    <a:srgbClr val="00CC99"/>
    <a:srgbClr val="3310E0"/>
    <a:srgbClr val="00B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34" autoAdjust="0"/>
    <p:restoredTop sz="50000" autoAdjust="0"/>
  </p:normalViewPr>
  <p:slideViewPr>
    <p:cSldViewPr snapToGrid="0">
      <p:cViewPr varScale="1">
        <p:scale>
          <a:sx n="34" d="100"/>
          <a:sy n="34" d="100"/>
        </p:scale>
        <p:origin x="142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DD81A-AA3B-4D50-B015-6D4E7A214C7D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4855F-2202-4F87-A5CA-CC98375718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989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14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1429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4855F-2202-4F87-A5CA-CC98375718AE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803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8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6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9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8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4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7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6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82A6D-AEB0-4B8E-B72F-4444EFC941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E1D0F-AB30-4892-BE4A-614CABA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1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72D7F-5863-4BD7-A8B2-64C50888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2B1A235-54B6-41CC-B8C2-05B90DE630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547442"/>
              </p:ext>
            </p:extLst>
          </p:nvPr>
        </p:nvGraphicFramePr>
        <p:xfrm>
          <a:off x="556259" y="243840"/>
          <a:ext cx="11079481" cy="624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0301">
                  <a:extLst>
                    <a:ext uri="{9D8B030D-6E8A-4147-A177-3AD203B41FA5}">
                      <a16:colId xmlns:a16="http://schemas.microsoft.com/office/drawing/2014/main" val="1682494932"/>
                    </a:ext>
                  </a:extLst>
                </a:gridCol>
                <a:gridCol w="8679180">
                  <a:extLst>
                    <a:ext uri="{9D8B030D-6E8A-4147-A177-3AD203B41FA5}">
                      <a16:colId xmlns:a16="http://schemas.microsoft.com/office/drawing/2014/main" val="392337120"/>
                    </a:ext>
                  </a:extLst>
                </a:gridCol>
              </a:tblGrid>
              <a:tr h="11159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OVERVIEW OF COVID-19 VACCINATION FOR PHC &amp; COSEDA COUNTIES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744273"/>
                  </a:ext>
                </a:extLst>
              </a:tr>
              <a:tr h="11159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COVID-19 VACCINATION CAMPAIGN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015760"/>
                  </a:ext>
                </a:extLst>
              </a:tr>
              <a:tr h="117169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and Projected Vaccination Performance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757536"/>
                  </a:ext>
                </a:extLst>
              </a:tr>
              <a:tr h="167384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Implementing Partner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PHC &amp; COSEDA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7855510"/>
                  </a:ext>
                </a:extLst>
              </a:tr>
              <a:tr h="1171692">
                <a:tc gridSpan="2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3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3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0AEE4-CFC8-4235-9928-A88A7EA6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Social mobilization strategies to increase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B5FDF-2E78-436F-AC2B-EC847F1D8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r>
              <a:rPr lang="en-US" dirty="0"/>
              <a:t>Advocacy meetings with Religious groups, Commissioners, Chiefs, teachers, local leaders, implementing partners, women groups, Youth groups.</a:t>
            </a:r>
          </a:p>
          <a:p>
            <a:r>
              <a:rPr lang="en-US" dirty="0"/>
              <a:t>Political leaders to reinforce the vaccination efforts</a:t>
            </a:r>
          </a:p>
          <a:p>
            <a:r>
              <a:rPr lang="en-US" dirty="0"/>
              <a:t>Identify influential people as social mobilizers</a:t>
            </a:r>
          </a:p>
          <a:p>
            <a:r>
              <a:rPr lang="en-US" dirty="0"/>
              <a:t>House-to-house mobilization: for instant each mobilizer to cover 50 households per day.</a:t>
            </a:r>
          </a:p>
          <a:p>
            <a:r>
              <a:rPr lang="en-US" dirty="0"/>
              <a:t>Use of other community networks such as ICMN Mobilizers</a:t>
            </a:r>
          </a:p>
          <a:p>
            <a:r>
              <a:rPr lang="en-US" dirty="0"/>
              <a:t>SM activities to start 3 days before the start of campaign</a:t>
            </a:r>
          </a:p>
          <a:p>
            <a:r>
              <a:rPr lang="en-US" dirty="0"/>
              <a:t>Identify rumours/cases of refusal and report them </a:t>
            </a:r>
          </a:p>
          <a:p>
            <a:r>
              <a:rPr lang="en-US" dirty="0"/>
              <a:t>Mass media (radio, public address system, megaphones,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IEC materials (posters, banners, flyers,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158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C27F-D0D6-4C45-B978-1DACA9630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Strategies/Approaches to use during the campaign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C0BA1-57FC-4EDF-AF48-AAF1CCDAC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Ready movement plans for the team</a:t>
            </a:r>
          </a:p>
          <a:p>
            <a:r>
              <a:rPr lang="en-US" dirty="0"/>
              <a:t>Teams made aware of their daily targets</a:t>
            </a:r>
          </a:p>
          <a:p>
            <a:r>
              <a:rPr lang="en-US" dirty="0"/>
              <a:t>Shifting of teams’ location: the team to cover at least 2 villages per day to meet the daily targets</a:t>
            </a:r>
          </a:p>
          <a:p>
            <a:r>
              <a:rPr lang="en-US" dirty="0"/>
              <a:t>County leadership ownership of the vaccination campaigns</a:t>
            </a:r>
          </a:p>
          <a:p>
            <a:r>
              <a:rPr lang="en-US" dirty="0"/>
              <a:t>Daily reviews meetings to address the challenges identified</a:t>
            </a:r>
          </a:p>
          <a:p>
            <a:r>
              <a:rPr lang="en-US" dirty="0"/>
              <a:t>Integration of vaccination with activities such as GFD, OTP days</a:t>
            </a:r>
          </a:p>
          <a:p>
            <a:r>
              <a:rPr lang="en-US" dirty="0"/>
              <a:t>Targeting of market days, prisons, schools to conduct vaccination</a:t>
            </a:r>
          </a:p>
          <a:p>
            <a:r>
              <a:rPr lang="en-US" dirty="0"/>
              <a:t>Adequate and proper supervision of teams</a:t>
            </a:r>
          </a:p>
          <a:p>
            <a:r>
              <a:rPr lang="en-US" dirty="0"/>
              <a:t>Adequate logistical support to the teams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2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D5D55F19295F4FBE84CF1672A8B464" ma:contentTypeVersion="10" ma:contentTypeDescription="Create a new document." ma:contentTypeScope="" ma:versionID="c3d7b8944d3d16fc85b9712f1fbf0aa4">
  <xsd:schema xmlns:xsd="http://www.w3.org/2001/XMLSchema" xmlns:xs="http://www.w3.org/2001/XMLSchema" xmlns:p="http://schemas.microsoft.com/office/2006/metadata/properties" xmlns:ns3="43ff1d43-b90b-4fd6-94e6-5c0dfcf5eac6" targetNamespace="http://schemas.microsoft.com/office/2006/metadata/properties" ma:root="true" ma:fieldsID="3f1a63b2568c01f8524f0ca5d5e67f18" ns3:_="">
    <xsd:import namespace="43ff1d43-b90b-4fd6-94e6-5c0dfcf5ea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ff1d43-b90b-4fd6-94e6-5c0dfcf5e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470EDC-3DB9-4F01-B25C-3B273498D9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A32A8E-CE70-44E4-8F29-2091E18509B8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621447-96F0-4335-B914-1AF7C8B3A38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3ff1d43-b90b-4fd6-94e6-5c0dfcf5eac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65439</TotalTime>
  <Words>228</Words>
  <Application>Microsoft Office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Social mobilization strategies to increase demand</vt:lpstr>
      <vt:lpstr>Strategies/Approaches to use during the campaign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DINEEN, Brendan</dc:creator>
  <cp:lastModifiedBy>Emmanuel Ramba</cp:lastModifiedBy>
  <cp:revision>274</cp:revision>
  <dcterms:created xsi:type="dcterms:W3CDTF">2022-04-17T16:03:51Z</dcterms:created>
  <dcterms:modified xsi:type="dcterms:W3CDTF">2023-09-12T00:04:18Z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0x010100B5D5D55F19295F4FBE84CF1672A8B464</vt:lpwstr>
  </property>
</Properties>
</file>