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4"/>
  </p:sldMasterIdLst>
  <p:notesMasterIdLst>
    <p:notesMasterId r:id="rId12"/>
  </p:notesMasterIdLst>
  <p:sldIdLst>
    <p:sldId id="2147470652" r:id="rId5"/>
    <p:sldId id="2147470690" r:id="rId6"/>
    <p:sldId id="2147470671" r:id="rId7"/>
    <p:sldId id="2147470679" r:id="rId8"/>
    <p:sldId id="2147470684" r:id="rId9"/>
    <p:sldId id="2147470686" r:id="rId10"/>
    <p:sldId id="214747068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FF9900"/>
    <a:srgbClr val="110BFD"/>
    <a:srgbClr val="14F4F4"/>
    <a:srgbClr val="6600FF"/>
    <a:srgbClr val="00FA71"/>
    <a:srgbClr val="E60ABC"/>
    <a:srgbClr val="00CC99"/>
    <a:srgbClr val="3310E0"/>
    <a:srgbClr val="00B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334" autoAdjust="0"/>
    <p:restoredTop sz="50000" autoAdjust="0"/>
  </p:normalViewPr>
  <p:slideViewPr>
    <p:cSldViewPr snapToGrid="0">
      <p:cViewPr varScale="1">
        <p:scale>
          <a:sx n="32" d="100"/>
          <a:sy n="32" d="100"/>
        </p:scale>
        <p:origin x="1512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PHC</a:t>
            </a:r>
            <a:r>
              <a:rPr lang="en-US" baseline="0"/>
              <a:t> R1 &amp; R2 COVERAGE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Sheet2!$C$2</c:f>
              <c:strCache>
                <c:ptCount val="1"/>
                <c:pt idx="0">
                  <c:v>People vaccinated in R1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G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Sheet2!$B$3:$B$11</c:f>
              <c:strCache>
                <c:ptCount val="9"/>
                <c:pt idx="0">
                  <c:v>Abiemnom</c:v>
                </c:pt>
                <c:pt idx="1">
                  <c:v>Aweil Centre</c:v>
                </c:pt>
                <c:pt idx="2">
                  <c:v>Fashoda</c:v>
                </c:pt>
                <c:pt idx="3">
                  <c:v>Guit</c:v>
                </c:pt>
                <c:pt idx="4">
                  <c:v>Manyo</c:v>
                </c:pt>
                <c:pt idx="5">
                  <c:v>Nagero</c:v>
                </c:pt>
                <c:pt idx="6">
                  <c:v>Pochalla</c:v>
                </c:pt>
                <c:pt idx="7">
                  <c:v>Tonj East</c:v>
                </c:pt>
                <c:pt idx="8">
                  <c:v>Tonj South</c:v>
                </c:pt>
              </c:strCache>
            </c:strRef>
          </c:cat>
          <c:val>
            <c:numRef>
              <c:f>Sheet2!$C$3:$C$11</c:f>
              <c:numCache>
                <c:formatCode>#,##0</c:formatCode>
                <c:ptCount val="9"/>
                <c:pt idx="0">
                  <c:v>10147</c:v>
                </c:pt>
                <c:pt idx="1">
                  <c:v>8582</c:v>
                </c:pt>
                <c:pt idx="2">
                  <c:v>4310</c:v>
                </c:pt>
                <c:pt idx="3">
                  <c:v>8332</c:v>
                </c:pt>
                <c:pt idx="4">
                  <c:v>10930</c:v>
                </c:pt>
                <c:pt idx="5">
                  <c:v>1803</c:v>
                </c:pt>
                <c:pt idx="6">
                  <c:v>17477</c:v>
                </c:pt>
                <c:pt idx="7">
                  <c:v>30676</c:v>
                </c:pt>
                <c:pt idx="8">
                  <c:v>19629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3F-42BA-B4E3-7EA079C70BDF}"/>
            </c:ext>
          </c:extLst>
        </c:ser>
        <c:ser>
          <c:idx val="1"/>
          <c:order val="1"/>
          <c:tx>
            <c:strRef>
              <c:f>Sheet2!$D$2</c:f>
              <c:strCache>
                <c:ptCount val="1"/>
                <c:pt idx="0">
                  <c:v>People vaccinated in R2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G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Sheet2!$B$3:$B$11</c:f>
              <c:strCache>
                <c:ptCount val="9"/>
                <c:pt idx="0">
                  <c:v>Abiemnom</c:v>
                </c:pt>
                <c:pt idx="1">
                  <c:v>Aweil Centre</c:v>
                </c:pt>
                <c:pt idx="2">
                  <c:v>Fashoda</c:v>
                </c:pt>
                <c:pt idx="3">
                  <c:v>Guit</c:v>
                </c:pt>
                <c:pt idx="4">
                  <c:v>Manyo</c:v>
                </c:pt>
                <c:pt idx="5">
                  <c:v>Nagero</c:v>
                </c:pt>
                <c:pt idx="6">
                  <c:v>Pochalla</c:v>
                </c:pt>
                <c:pt idx="7">
                  <c:v>Tonj East</c:v>
                </c:pt>
                <c:pt idx="8">
                  <c:v>Tonj South</c:v>
                </c:pt>
              </c:strCache>
            </c:strRef>
          </c:cat>
          <c:val>
            <c:numRef>
              <c:f>Sheet2!$D$3:$D$11</c:f>
              <c:numCache>
                <c:formatCode>#,##0</c:formatCode>
                <c:ptCount val="9"/>
                <c:pt idx="0">
                  <c:v>11941</c:v>
                </c:pt>
                <c:pt idx="1">
                  <c:v>15586</c:v>
                </c:pt>
                <c:pt idx="2">
                  <c:v>4767</c:v>
                </c:pt>
                <c:pt idx="3">
                  <c:v>18358</c:v>
                </c:pt>
                <c:pt idx="4">
                  <c:v>21320</c:v>
                </c:pt>
                <c:pt idx="5">
                  <c:v>5507</c:v>
                </c:pt>
                <c:pt idx="6">
                  <c:v>15736</c:v>
                </c:pt>
                <c:pt idx="7">
                  <c:v>45114</c:v>
                </c:pt>
                <c:pt idx="8">
                  <c:v>27686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3F-42BA-B4E3-7EA079C70BD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99043519"/>
        <c:axId val="1499043935"/>
      </c:barChart>
      <c:catAx>
        <c:axId val="1499043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499043935"/>
        <c:crosses val="autoZero"/>
        <c:auto val="1"/>
        <c:lblAlgn val="ctr"/>
        <c:lblOffset val="100"/>
        <c:noMultiLvlLbl val="0"/>
      </c:catAx>
      <c:valAx>
        <c:axId val="149904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4990435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G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DD81A-AA3B-4D50-B015-6D4E7A214C7D}" type="datetimeFigureOut">
              <a:rPr lang="en-IE" smtClean="0"/>
              <a:t>12/09/2023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44855F-2202-4F87-A5CA-CC98375718A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79899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44855F-2202-4F87-A5CA-CC98375718AE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7143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t" latinLnBrk="0" hangingPunct="1"/>
            <a:endParaRPr lang="is-I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56087E-ECE5-D848-9697-846C0E49BFE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65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t" latinLnBrk="0" hangingPunct="1"/>
            <a:endParaRPr lang="is-I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56087E-ECE5-D848-9697-846C0E49BF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01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44855F-2202-4F87-A5CA-CC98375718AE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7189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44855F-2202-4F87-A5CA-CC98375718AE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29105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44855F-2202-4F87-A5CA-CC98375718AE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8113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57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8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65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9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998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989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615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380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549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975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67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911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72D7F-5863-4BD7-A8B2-64C508889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2B1A235-54B6-41CC-B8C2-05B90DE630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8547442"/>
              </p:ext>
            </p:extLst>
          </p:nvPr>
        </p:nvGraphicFramePr>
        <p:xfrm>
          <a:off x="556259" y="243840"/>
          <a:ext cx="11079481" cy="62490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0301">
                  <a:extLst>
                    <a:ext uri="{9D8B030D-6E8A-4147-A177-3AD203B41FA5}">
                      <a16:colId xmlns:a16="http://schemas.microsoft.com/office/drawing/2014/main" val="1682494932"/>
                    </a:ext>
                  </a:extLst>
                </a:gridCol>
                <a:gridCol w="8679180">
                  <a:extLst>
                    <a:ext uri="{9D8B030D-6E8A-4147-A177-3AD203B41FA5}">
                      <a16:colId xmlns:a16="http://schemas.microsoft.com/office/drawing/2014/main" val="392337120"/>
                    </a:ext>
                  </a:extLst>
                </a:gridCol>
              </a:tblGrid>
              <a:tr h="111590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OVERVIEW OF COVID-19 VACCINATION FOR PHC &amp; COSEDA COUNTIES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744273"/>
                  </a:ext>
                </a:extLst>
              </a:tr>
              <a:tr h="111590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NATIONAL COVID-19 VACCINATION CAMPAIGN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015760"/>
                  </a:ext>
                </a:extLst>
              </a:tr>
              <a:tr h="117169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Current and Projected Vaccination Performance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757536"/>
                  </a:ext>
                </a:extLst>
              </a:tr>
              <a:tr h="1673848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Implementing Partner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PHC &amp; COSEDA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7855510"/>
                  </a:ext>
                </a:extLst>
              </a:tr>
              <a:tr h="1171692">
                <a:tc gridSpan="2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35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638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12DCB-AA53-4168-1561-BEE4FEB0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OBJECTIVES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37439-F49A-4631-0582-C51354CB6A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353800" cy="50323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6500" dirty="0"/>
              <a:t>1. To discuss strategies  for 100% coverage and beyond.</a:t>
            </a:r>
          </a:p>
          <a:p>
            <a:pPr marL="0" indent="0" algn="just">
              <a:buNone/>
            </a:pPr>
            <a:r>
              <a:rPr lang="en-US" sz="6500" dirty="0"/>
              <a:t>2. To build confidence and trust and facilitate delivery of planned results with available resources</a:t>
            </a:r>
            <a:r>
              <a:rPr lang="en-US" dirty="0"/>
              <a:t>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4158206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836908" y="374551"/>
            <a:ext cx="10275376" cy="562710"/>
          </a:xfrm>
        </p:spPr>
        <p:txBody>
          <a:bodyPr>
            <a:normAutofit fontScale="90000"/>
          </a:bodyPr>
          <a:lstStyle/>
          <a:p>
            <a:r>
              <a:rPr lang="en-US" dirty="0"/>
              <a:t>PRIME HEALTH CONSULTANTS NCVC R1 FEB 2023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2711797"/>
              </p:ext>
            </p:extLst>
          </p:nvPr>
        </p:nvGraphicFramePr>
        <p:xfrm>
          <a:off x="635431" y="1097282"/>
          <a:ext cx="10771323" cy="535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3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6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67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72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7323">
                  <a:extLst>
                    <a:ext uri="{9D8B030D-6E8A-4147-A177-3AD203B41FA5}">
                      <a16:colId xmlns:a16="http://schemas.microsoft.com/office/drawing/2014/main" val="3981943220"/>
                    </a:ext>
                  </a:extLst>
                </a:gridCol>
              </a:tblGrid>
              <a:tr h="979491">
                <a:tc>
                  <a:txBody>
                    <a:bodyPr/>
                    <a:lstStyle/>
                    <a:p>
                      <a:r>
                        <a:rPr lang="en-US" sz="2000" dirty="0"/>
                        <a:t>S/N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Target 18years</a:t>
                      </a:r>
                      <a:r>
                        <a:rPr lang="en-US" sz="2000" baseline="0" dirty="0"/>
                        <a:t> &amp; above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Total Vaccinated in 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% in 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# of Teams for Round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892"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ABIEMNHOM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179.4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16</a:t>
                      </a:r>
                    </a:p>
                  </a:txBody>
                  <a:tcPr marL="60650" marR="6065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892">
                <a:tc>
                  <a:txBody>
                    <a:bodyPr/>
                    <a:lstStyle/>
                    <a:p>
                      <a:r>
                        <a:rPr lang="en-US" sz="2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AWIEL CENTRE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2,805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306.0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14</a:t>
                      </a:r>
                    </a:p>
                  </a:txBody>
                  <a:tcPr marL="60650" marR="6065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892">
                <a:tc>
                  <a:txBody>
                    <a:bodyPr/>
                    <a:lstStyle/>
                    <a:p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FASHODA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9,189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9</a:t>
                      </a:r>
                    </a:p>
                  </a:txBody>
                  <a:tcPr marL="60650" marR="6065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892">
                <a:tc>
                  <a:txBody>
                    <a:bodyPr/>
                    <a:lstStyle/>
                    <a:p>
                      <a:r>
                        <a:rPr lang="en-US" sz="20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GUIT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8,332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267.6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</a:t>
                      </a:r>
                    </a:p>
                  </a:txBody>
                  <a:tcPr marL="60650" marR="6065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892">
                <a:tc>
                  <a:txBody>
                    <a:bodyPr/>
                    <a:lstStyle/>
                    <a:p>
                      <a:r>
                        <a:rPr lang="en-US" sz="2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MANYO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10,095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108.3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17</a:t>
                      </a:r>
                    </a:p>
                  </a:txBody>
                  <a:tcPr marL="60650" marR="6065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892">
                <a:tc>
                  <a:txBody>
                    <a:bodyPr/>
                    <a:lstStyle/>
                    <a:p>
                      <a:r>
                        <a:rPr lang="en-US" sz="20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NEGERO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</a:p>
                  </a:txBody>
                  <a:tcPr marL="60650" marR="6065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892">
                <a:tc>
                  <a:txBody>
                    <a:bodyPr/>
                    <a:lstStyle/>
                    <a:p>
                      <a:r>
                        <a:rPr lang="en-US" sz="20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POCHALLA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15,768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27</a:t>
                      </a:r>
                    </a:p>
                  </a:txBody>
                  <a:tcPr marL="60650" marR="60650"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5892">
                <a:tc>
                  <a:txBody>
                    <a:bodyPr/>
                    <a:lstStyle/>
                    <a:p>
                      <a:r>
                        <a:rPr lang="en-US" sz="20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TONJ EAST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29,253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30,676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104.9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52</a:t>
                      </a:r>
                    </a:p>
                  </a:txBody>
                  <a:tcPr marL="60650" marR="60650" marT="34290" marB="342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5892">
                <a:tc>
                  <a:txBody>
                    <a:bodyPr/>
                    <a:lstStyle/>
                    <a:p>
                      <a:r>
                        <a:rPr lang="en-US" sz="20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TONJ SOUTH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19,629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47</a:t>
                      </a:r>
                    </a:p>
                  </a:txBody>
                  <a:tcPr marL="60650" marR="60650" marT="34290" marB="3429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1267">
                <a:tc>
                  <a:txBody>
                    <a:bodyPr/>
                    <a:lstStyle/>
                    <a:p>
                      <a:r>
                        <a:rPr lang="en-US" sz="2000" b="1" dirty="0"/>
                        <a:t>PHC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COUNTIES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108,432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111,886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103.2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198</a:t>
                      </a:r>
                    </a:p>
                  </a:txBody>
                  <a:tcPr marL="60650" marR="60650" marT="34290" marB="3429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8141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1051303" y="289041"/>
            <a:ext cx="10089394" cy="54297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PRIME HEALTH CONSULTANTS R2 March 2023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412333"/>
              </p:ext>
            </p:extLst>
          </p:nvPr>
        </p:nvGraphicFramePr>
        <p:xfrm>
          <a:off x="1051303" y="832015"/>
          <a:ext cx="11107490" cy="6143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0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1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72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06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6294">
                  <a:extLst>
                    <a:ext uri="{9D8B030D-6E8A-4147-A177-3AD203B41FA5}">
                      <a16:colId xmlns:a16="http://schemas.microsoft.com/office/drawing/2014/main" val="2620182174"/>
                    </a:ext>
                  </a:extLst>
                </a:gridCol>
              </a:tblGrid>
              <a:tr h="1049688">
                <a:tc>
                  <a:txBody>
                    <a:bodyPr/>
                    <a:lstStyle/>
                    <a:p>
                      <a:r>
                        <a:rPr lang="en-US" sz="2400" dirty="0"/>
                        <a:t>S/N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Target 18years</a:t>
                      </a:r>
                      <a:r>
                        <a:rPr lang="en-US" sz="2400" baseline="0" dirty="0"/>
                        <a:t> &amp; above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Total Vaccinated in 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% 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# of Teams for Round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726">
                <a:tc>
                  <a:txBody>
                    <a:bodyPr/>
                    <a:lstStyle/>
                    <a:p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ABIEMNHOM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10,790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726"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AWIEL CENTRE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8785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15,586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177.4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726"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FASHODA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5000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95.3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726">
                <a:tc>
                  <a:txBody>
                    <a:bodyPr/>
                    <a:lstStyle/>
                    <a:p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GUIT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10325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18,358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177.8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726">
                <a:tc>
                  <a:txBody>
                    <a:bodyPr/>
                    <a:lstStyle/>
                    <a:p>
                      <a:r>
                        <a:rPr lang="en-US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MANYO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9260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21,320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230.2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726">
                <a:tc>
                  <a:txBody>
                    <a:bodyPr/>
                    <a:lstStyle/>
                    <a:p>
                      <a:r>
                        <a:rPr lang="en-US" sz="2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NEGERO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4897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112.5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726">
                <a:tc>
                  <a:txBody>
                    <a:bodyPr/>
                    <a:lstStyle/>
                    <a:p>
                      <a:r>
                        <a:rPr lang="en-US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POCHALLA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11,410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15,736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137.9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3726">
                <a:tc>
                  <a:txBody>
                    <a:bodyPr/>
                    <a:lstStyle/>
                    <a:p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TONJ EAST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25,562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45,114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176.5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40452">
                <a:tc>
                  <a:txBody>
                    <a:bodyPr/>
                    <a:lstStyle/>
                    <a:p>
                      <a:r>
                        <a:rPr lang="en-US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TONJ SOUTH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18,876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27,686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146.7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3726">
                <a:tc>
                  <a:txBody>
                    <a:bodyPr/>
                    <a:lstStyle/>
                    <a:p>
                      <a:r>
                        <a:rPr lang="en-US" sz="2400" b="1" dirty="0"/>
                        <a:t>PHC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COUNTIES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104,905</a:t>
                      </a:r>
                    </a:p>
                  </a:txBody>
                  <a:tcPr marL="60650" marR="6065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166,015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158.3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395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B921CB-FC1D-4D97-843B-F05F25459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sz="4000" dirty="0"/>
              <a:t>PRIME HEALTH CONSULTANTS R1 &amp; R2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0DC260E2-4F00-4E81-B3E2-CCA746601C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849995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9357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table with numbers and letters&#10;&#10;Description automatically generated">
            <a:extLst>
              <a:ext uri="{FF2B5EF4-FFF2-40B4-BE49-F238E27FC236}">
                <a16:creationId xmlns:a16="http://schemas.microsoft.com/office/drawing/2014/main" id="{63676237-6BA0-5949-CCA4-D21551F64A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3467" y="1193461"/>
            <a:ext cx="10905066" cy="447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828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E7B7E1-88D2-123D-6563-CB7F948CD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TEAMS DAILY TARGET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8093F1D-C86E-F047-354C-9A2476813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77316" y="1429839"/>
            <a:ext cx="6780700" cy="3995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09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D5D55F19295F4FBE84CF1672A8B464" ma:contentTypeVersion="10" ma:contentTypeDescription="Create a new document." ma:contentTypeScope="" ma:versionID="c3d7b8944d3d16fc85b9712f1fbf0aa4">
  <xsd:schema xmlns:xsd="http://www.w3.org/2001/XMLSchema" xmlns:xs="http://www.w3.org/2001/XMLSchema" xmlns:p="http://schemas.microsoft.com/office/2006/metadata/properties" xmlns:ns3="43ff1d43-b90b-4fd6-94e6-5c0dfcf5eac6" targetNamespace="http://schemas.microsoft.com/office/2006/metadata/properties" ma:root="true" ma:fieldsID="3f1a63b2568c01f8524f0ca5d5e67f18" ns3:_="">
    <xsd:import namespace="43ff1d43-b90b-4fd6-94e6-5c0dfcf5eac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ff1d43-b90b-4fd6-94e6-5c0dfcf5ea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8470EDC-3DB9-4F01-B25C-3B273498D9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621447-96F0-4335-B914-1AF7C8B3A384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43ff1d43-b90b-4fd6-94e6-5c0dfcf5eac6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3A32A8E-CE70-44E4-8F29-2091E18509B8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65467</TotalTime>
  <Words>254</Words>
  <Application>Microsoft Office PowerPoint</Application>
  <PresentationFormat>Widescreen</PresentationFormat>
  <Paragraphs>151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OBJECTIVES</vt:lpstr>
      <vt:lpstr>PRIME HEALTH CONSULTANTS NCVC R1 FEB 2023</vt:lpstr>
      <vt:lpstr>PRIME HEALTH CONSULTANTS R2 March 2023</vt:lpstr>
      <vt:lpstr>PRIME HEALTH CONSULTANTS R1 &amp; R2</vt:lpstr>
      <vt:lpstr>PowerPoint Presentation</vt:lpstr>
      <vt:lpstr>TEAMS DAILY TARGET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DINEEN, Brendan</dc:creator>
  <cp:lastModifiedBy>Emmanuel Ramba</cp:lastModifiedBy>
  <cp:revision>274</cp:revision>
  <dcterms:created xsi:type="dcterms:W3CDTF">2022-04-17T16:03:51Z</dcterms:created>
  <dcterms:modified xsi:type="dcterms:W3CDTF">2023-09-12T09:33:12Z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0x010100B5D5D55F19295F4FBE84CF1672A8B464</vt:lpwstr>
  </property>
</Properties>
</file>